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Begrüßung. Wir präsentieren die Ergebnisse der qualitativen Situations- und Ressourcenanalyse zur lokalen Demokratieförderung im Landkreis GAP. Auftrag der Partnerschaft für Demokratie. Fokus heute: empirische Ergebnisse und ihre Anwendbarkeit. Dauer ca. 10 Minuten. — Sprecher: Kajetan.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Reflexion an Gütekriterien, ohne sie alle aufzuzählen: Glaubwürdigkeit durch Triangulation, Verlässlichkeit durch regelgeleitetes Vorgehen. Grenzen ehrlich: kleines, selektives Sample; Zielgruppe nur fremdwahrgenommen; kausale Deutungen vorläufig. Übertragbarkeit fallbezogen auf ähnliche ländliche Landkreise.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Aus den Befunden fünf Handlungsfelder – ausdrücklich als Denkanstöße, nicht als Empfehlungen. Jedes Feld ist als Leitfrage formuliert. Über Auswahl, Gewichtung und konkrete Maßnahmen entscheidet allein die Partnerschaft für Demokratie.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Fazit: Der Landkreis hat etablierte, engagierte Strukturen – begrenzt werden sie durch Reichweite, Verbindlichkeit und Vernetzung. Befunde sind anschlussfähig an die Forschung. Nächster Schritt im partizipativen Design: die Jugendlichen selbst einbeziehen. Übergang in die Diskussion – darauf achten, dass alle Gruppenmitglieder zu Wort kommen.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Alle im Vortrag zitierten Quellen in APA 7, thematisch nach Spalten geordnet. Die vollständige Referenzliste mit der weiterführenden Literatur findet sich im schriftlichen Projektbericht.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Demokratie wird lokal gelebt – und steht lokal unter Druck. Pauschale Konzepte greifen zu kurz. Der Projektpartner braucht eine empirische Grundlage. Unser Ziel: die lokale Ausgangslage sichtbar machen – ausdrücklich ohne Handlungsempfehlungen.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Drei Stränge aus der Literatur: Teilhabe hängt von realer Mitbestimmung ab; Polarisierung/Desinformation/GMF als Herausforderungen; Kooperation entsteht nicht von selbst. Daraus die explorative, anwendungsorientierte Forschungsfrage – bewusst nicht hypothesenprüfend.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Qualitativ-explorativ, weil wir komplexe lokale Deutungen erfassen. Sechs Schlüsselakteur:innen per Relevance Sampling. Leitfadeninterviews, Mayring-Inhaltsanalyse in MAXQDA. Das Sample deckt die zentralen Sektoren ab – Bildung nur indirekt. Wichtige Limitation, dazu später.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Sechs Schlüsselakteur:innen aus den relevanten Sektoren. Auffällig: fünf männlich, ein weiblich; mehrere ältere Befragte – eine Limitation. Alle teilen den Fokus auf Kinder und Jugendliche.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Der zentrale Befund über alle sechs Interviews: Es fehlt nicht an Formaten, sondern an Reichweite und realer Verbindlichkeit. Drei Stützen: vorhanden – aber selektiv genutzt – und nur wirksam bei echter Mitbestimmung. Dieser Befund trägt die gesamte Diskussion.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Strukturierte Befunde: Herausforderungen (rechtsextreme Ansprache, Spaltung, Social Media, Demografie); Ressourcen (etablierte Träger, Bündnisse, Good Practice, aber Lücke bei jugendgeleiteten Räumen); Kooperation/Wirkung (heterogene Vernetzung, Mobilisierungsbias, uneinheitliche Erfolgsmaßstäbe). Sprecherwechsel hier sinnvoll.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 Vernetzungseinschätzung streut stark: kritisch dort, wo um Mittel konkurriert wird (Streetwork, Schnittstellen zu Ämtern), positiv dort, wo persönliche Kontakte oder gemeindeinterne Nähe tragen (Polizei, Verwaltung). Kein Widerspruch, sondern Ausdruck unterschiedlicher Bezugsebenen. Überleitung: in der Diskussion wird dieses Muster theoretisch als Anreiz-/Abhängigkeitsfrage eingeordnet (Paradox des ressourcenstarken Landkreises).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 Befunde 'erzählen dieselbe Geschichte' wie die Literatur: Tokenismus-Risiko, strukturelle Selbstselektion, differenzierte Social-Media-Rolle, Kooperation als Anreizfrage. Damit sind die lokalen Muster theoretisch erklärbar und anschlussfähig – kein Zufall.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-1645920"/>
            <a:ext cx="5486400" cy="5486400"/>
          </a:xfrm>
          <a:prstGeom prst="ellipse">
            <a:avLst/>
          </a:prstGeom>
          <a:solidFill>
            <a:srgbClr val="0E7C7B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784080" y="-731520"/>
            <a:ext cx="3657600" cy="3657600"/>
          </a:xfrm>
          <a:prstGeom prst="ellipse">
            <a:avLst/>
          </a:prstGeom>
          <a:solidFill>
            <a:srgbClr val="0E7C7B">
              <a:alpha val="2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424160" y="-91440"/>
            <a:ext cx="2377440" cy="2377440"/>
          </a:xfrm>
          <a:prstGeom prst="ellipse">
            <a:avLst/>
          </a:prstGeom>
          <a:solidFill>
            <a:srgbClr val="E0A458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25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PROJEKTBERICHT · ERGEBNISPRÄSENTATION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Lokale Demokratie sichtbar machen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640080" y="278892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qualitative Situations- und Ressourcenanalyse der Demokratieförderung im Landkreis Garmisch-Partenkirchen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58368" y="3977640"/>
            <a:ext cx="3840480" cy="0"/>
          </a:xfrm>
          <a:prstGeom prst="line">
            <a:avLst/>
          </a:prstGeom>
          <a:noFill/>
          <a:ln w="25400">
            <a:solidFill>
              <a:srgbClr val="0E7C7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16052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Auftraggeber:  </a:t>
            </a:r>
            <a:pPr indent="0" marL="0">
              <a:buNone/>
            </a:pPr>
            <a:r>
              <a:rPr lang="en-US" sz="135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Partnerschaft für Demokratie im Kreisjugendring GAP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452628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Durchführung:  </a:t>
            </a:r>
            <a:pPr indent="0" marL="0">
              <a:buNone/>
            </a:pPr>
            <a:r>
              <a:rPr lang="en-US" sz="135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Center for Social &amp; Health Innovation · MCI | BA Sozial-, Gesundheits- &amp; Public Management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640080" y="507492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Kajetan Voss · Katja Herold · Martin Klotzner · Tobias Schneider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· REFLEXION · MÖGLICHKEITEN &amp; GRENZEN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Was die Ergebnisse tragen – und was nicht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532120" cy="4160520"/>
          </a:xfrm>
          <a:prstGeom prst="roundRect">
            <a:avLst>
              <a:gd name="adj" fmla="val 1758"/>
            </a:avLst>
          </a:prstGeom>
          <a:solidFill>
            <a:srgbClr val="D7ECEB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2011680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6112" y="2130552"/>
            <a:ext cx="219456" cy="2194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2029968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5A5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Stärken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868680" y="2697480"/>
            <a:ext cx="493776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04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33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Perspektivische Triangulation: Befunde wiederholen sich unabhängig über vier Sektoren.</a:t>
            </a:r>
            <a:endParaRPr lang="en-US" sz="1250" dirty="0"/>
          </a:p>
          <a:p>
            <a:pPr marL="203200" indent="-203200">
              <a:lnSpc>
                <a:spcPct val="104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33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Regelgeleitetes Vorgehen (Mayring) mit dokumentiertem Kategoriensystem.</a:t>
            </a:r>
            <a:endParaRPr lang="en-US" sz="1250" dirty="0"/>
          </a:p>
          <a:p>
            <a:pPr marL="203200" indent="-203200">
              <a:lnSpc>
                <a:spcPct val="104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33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Zeilengenaue Belegung der Befunde → Verlässlichkeit &amp; Bestätigbarkeit.</a:t>
            </a:r>
            <a:endParaRPr lang="en-US" sz="1250" dirty="0"/>
          </a:p>
          <a:p>
            <a:pPr marL="203200" indent="-203200">
              <a:lnSpc>
                <a:spcPct val="104000"/>
              </a:lnSpc>
              <a:buSzPct val="100000"/>
              <a:buChar char="•"/>
            </a:pPr>
            <a:r>
              <a:rPr lang="en-US" sz="1250" dirty="0">
                <a:solidFill>
                  <a:srgbClr val="233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Hohe Deckung mit Studien aus ähnlichen ländlichen Regionen.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126480" y="1783080"/>
            <a:ext cx="5532120" cy="4160520"/>
          </a:xfrm>
          <a:prstGeom prst="roundRect">
            <a:avLst>
              <a:gd name="adj" fmla="val 1758"/>
            </a:avLst>
          </a:prstGeom>
          <a:solidFill>
            <a:srgbClr val="FBF1E2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00800" y="2011680"/>
            <a:ext cx="457200" cy="457200"/>
          </a:xfrm>
          <a:prstGeom prst="ellipse">
            <a:avLst/>
          </a:prstGeom>
          <a:solidFill>
            <a:srgbClr val="C8893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672" y="2130552"/>
            <a:ext cx="219456" cy="21945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995160" y="2029968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8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Grenzen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6492240" y="2697480"/>
            <a:ext cx="493776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04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4A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6 Fälle, keine Repräsentativität; Sample nach Geschlecht &amp; Alter unausgewogen.</a:t>
            </a:r>
            <a:endParaRPr lang="en-US" sz="1250" dirty="0"/>
          </a:p>
          <a:p>
            <a:pPr marL="203200" indent="-203200">
              <a:lnSpc>
                <a:spcPct val="104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4A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 Sampling aus PfD-Liste → Selektion bereits gut eingebundener Akteure.</a:t>
            </a:r>
            <a:endParaRPr lang="en-US" sz="1250" dirty="0"/>
          </a:p>
          <a:p>
            <a:pPr marL="203200" indent="-203200">
              <a:lnSpc>
                <a:spcPct val="104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4A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Kinder &amp; Jugendliche nur in der Fremdwahrnehmung enthalten.</a:t>
            </a:r>
            <a:endParaRPr lang="en-US" sz="1250" dirty="0"/>
          </a:p>
          <a:p>
            <a:pPr marL="203200" indent="-203200">
              <a:lnSpc>
                <a:spcPct val="104000"/>
              </a:lnSpc>
              <a:buSzPct val="100000"/>
              <a:buChar char="•"/>
            </a:pPr>
            <a:r>
              <a:rPr lang="en-US" sz="1250" dirty="0">
                <a:solidFill>
                  <a:srgbClr val="4A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Deskriptive Befunde solide – kausale Deutungen einzelner Mechanismen vorläufig.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· FAZIT · HANDLUNGSFELDER (DENKANSTÖSSE)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Fünf Handlungsfelder – Entscheidung liegt beim Auftraggeber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3657600" cy="1874520"/>
          </a:xfrm>
          <a:prstGeom prst="roundRect">
            <a:avLst>
              <a:gd name="adj" fmla="val 3902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58952" y="201168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6968" y="2139696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20025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Qualität der Beteiligung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777240" y="2679192"/>
            <a:ext cx="3108960" cy="0"/>
          </a:xfrm>
          <a:prstGeom prst="line">
            <a:avLst/>
          </a:prstGeom>
          <a:noFill/>
          <a:ln w="12700">
            <a:solidFill>
              <a:srgbClr val="DCE4E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77240" y="2752344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können Gremien mit verbindlichen Rückmelde- &amp; Einflussmöglichkeiten ausgestattet werden?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251960" y="1783080"/>
            <a:ext cx="3657600" cy="1874520"/>
          </a:xfrm>
          <a:prstGeom prst="roundRect">
            <a:avLst>
              <a:gd name="adj" fmla="val 3902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07992" y="201168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008" y="2139696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12080" y="20025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Mobilisierungsbias</a:t>
            </a:r>
            <a:endParaRPr lang="en-US" sz="1350" dirty="0"/>
          </a:p>
        </p:txBody>
      </p:sp>
      <p:sp>
        <p:nvSpPr>
          <p:cNvPr id="14" name="Shape 10"/>
          <p:cNvSpPr/>
          <p:nvPr/>
        </p:nvSpPr>
        <p:spPr>
          <a:xfrm>
            <a:off x="4526280" y="2679192"/>
            <a:ext cx="3108960" cy="0"/>
          </a:xfrm>
          <a:prstGeom prst="line">
            <a:avLst/>
          </a:prstGeom>
          <a:noFill/>
          <a:ln w="12700">
            <a:solidFill>
              <a:srgbClr val="DCE4E7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4526280" y="2752344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erreichen aufsuchende, niedrigschwellige Zugänge strukturell ausgeschlossene Gruppen?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8001000" y="1783080"/>
            <a:ext cx="3657600" cy="1874520"/>
          </a:xfrm>
          <a:prstGeom prst="roundRect">
            <a:avLst>
              <a:gd name="adj" fmla="val 3902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257032" y="201168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5048" y="2139696"/>
            <a:ext cx="292608" cy="29260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961120" y="20025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Politische Bildung &amp; Medienkompetenz</a:t>
            </a:r>
            <a:endParaRPr lang="en-US" sz="1350" dirty="0"/>
          </a:p>
        </p:txBody>
      </p:sp>
      <p:sp>
        <p:nvSpPr>
          <p:cNvPr id="20" name="Shape 15"/>
          <p:cNvSpPr/>
          <p:nvPr/>
        </p:nvSpPr>
        <p:spPr>
          <a:xfrm>
            <a:off x="8275320" y="2679192"/>
            <a:ext cx="3108960" cy="0"/>
          </a:xfrm>
          <a:prstGeom prst="line">
            <a:avLst/>
          </a:prstGeom>
          <a:noFill/>
          <a:ln w="12700">
            <a:solidFill>
              <a:srgbClr val="DCE4E7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8275320" y="2752344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lässt sich die Zusammenarbeit mit den ausgezeichneten Schulen vertiefen?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2377440" y="3840480"/>
            <a:ext cx="3657600" cy="1874520"/>
          </a:xfrm>
          <a:prstGeom prst="roundRect">
            <a:avLst>
              <a:gd name="adj" fmla="val 3902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2633472" y="406908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1488" y="4197096"/>
            <a:ext cx="292608" cy="292608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3337560" y="40599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Kooperations- &amp; Netzwerksteuerung</a:t>
            </a:r>
            <a:endParaRPr lang="en-US" sz="1350" dirty="0"/>
          </a:p>
        </p:txBody>
      </p:sp>
      <p:sp>
        <p:nvSpPr>
          <p:cNvPr id="26" name="Shape 20"/>
          <p:cNvSpPr/>
          <p:nvPr/>
        </p:nvSpPr>
        <p:spPr>
          <a:xfrm>
            <a:off x="2651760" y="4736592"/>
            <a:ext cx="3108960" cy="0"/>
          </a:xfrm>
          <a:prstGeom prst="line">
            <a:avLst/>
          </a:prstGeom>
          <a:noFill/>
          <a:ln w="12700">
            <a:solidFill>
              <a:srgbClr val="DCE4E7"/>
            </a:solidFill>
            <a:prstDash val="solid"/>
          </a:ln>
        </p:spPr>
      </p:sp>
      <p:sp>
        <p:nvSpPr>
          <p:cNvPr id="27" name="Text 21"/>
          <p:cNvSpPr/>
          <p:nvPr/>
        </p:nvSpPr>
        <p:spPr>
          <a:xfrm>
            <a:off x="2651760" y="4809744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wird engere Zusammenarbeit auch ohne Mitteldruck tragfähig?</a:t>
            </a:r>
            <a:endParaRPr lang="en-US" sz="1100" dirty="0"/>
          </a:p>
        </p:txBody>
      </p:sp>
      <p:sp>
        <p:nvSpPr>
          <p:cNvPr id="28" name="Shape 22"/>
          <p:cNvSpPr/>
          <p:nvPr/>
        </p:nvSpPr>
        <p:spPr>
          <a:xfrm>
            <a:off x="6126480" y="3840480"/>
            <a:ext cx="3657600" cy="1874520"/>
          </a:xfrm>
          <a:prstGeom prst="roundRect">
            <a:avLst>
              <a:gd name="adj" fmla="val 3902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6382512" y="406908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0528" y="4197096"/>
            <a:ext cx="292608" cy="292608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086600" y="40599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Tragfähige Wirkungsbeobachtung</a:t>
            </a:r>
            <a:endParaRPr lang="en-US" sz="1350" dirty="0"/>
          </a:p>
        </p:txBody>
      </p:sp>
      <p:sp>
        <p:nvSpPr>
          <p:cNvPr id="32" name="Shape 25"/>
          <p:cNvSpPr/>
          <p:nvPr/>
        </p:nvSpPr>
        <p:spPr>
          <a:xfrm>
            <a:off x="6400800" y="4736592"/>
            <a:ext cx="3108960" cy="0"/>
          </a:xfrm>
          <a:prstGeom prst="line">
            <a:avLst/>
          </a:prstGeom>
          <a:noFill/>
          <a:ln w="12700">
            <a:solidFill>
              <a:srgbClr val="DCE4E7"/>
            </a:solidFill>
            <a:prstDash val="solid"/>
          </a:ln>
        </p:spPr>
      </p:sp>
      <p:sp>
        <p:nvSpPr>
          <p:cNvPr id="33" name="Text 26"/>
          <p:cNvSpPr/>
          <p:nvPr/>
        </p:nvSpPr>
        <p:spPr>
          <a:xfrm>
            <a:off x="6400800" y="4809744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gemeinsamen, realistisch erhebbaren Indikatoren sind sinnvoll?</a:t>
            </a:r>
            <a:endParaRPr lang="en-US" sz="1100" dirty="0"/>
          </a:p>
        </p:txBody>
      </p:sp>
      <p:sp>
        <p:nvSpPr>
          <p:cNvPr id="34" name="Text 27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35" name="Text 28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4023360"/>
            <a:ext cx="4572000" cy="4572000"/>
          </a:xfrm>
          <a:prstGeom prst="ellipse">
            <a:avLst/>
          </a:prstGeom>
          <a:solidFill>
            <a:srgbClr val="0E7C7B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4937760"/>
            <a:ext cx="2743200" cy="2743200"/>
          </a:xfrm>
          <a:prstGeom prst="ellipse">
            <a:avLst/>
          </a:prstGeom>
          <a:solidFill>
            <a:srgbClr val="E0A458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FAZIT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Nicht das Fehlen von Angeboten begrenzt die Demokratieförderung – sondern Reichweite, Verbindlichkeit und Vernetzung.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640080" y="3520440"/>
            <a:ext cx="3611880" cy="2240280"/>
          </a:xfrm>
          <a:prstGeom prst="roundRect">
            <a:avLst>
              <a:gd name="adj" fmla="val 3265"/>
            </a:avLst>
          </a:prstGeom>
          <a:solidFill>
            <a:srgbClr val="243A4D"/>
          </a:solidFill>
          <a:ln/>
        </p:spPr>
      </p:sp>
      <p:sp>
        <p:nvSpPr>
          <p:cNvPr id="7" name="Shape 5"/>
          <p:cNvSpPr/>
          <p:nvPr/>
        </p:nvSpPr>
        <p:spPr>
          <a:xfrm>
            <a:off x="896112" y="3767328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4984" y="3886200"/>
            <a:ext cx="219456" cy="2194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96112" y="437083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Konsistentes Bild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96112" y="4754880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Sechs Perspektiven verdichten sich zu einem belastbaren Gesamtbild lokaler Stärken und Spannungsfelder.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389120" y="3520440"/>
            <a:ext cx="3611880" cy="2240280"/>
          </a:xfrm>
          <a:prstGeom prst="roundRect">
            <a:avLst>
              <a:gd name="adj" fmla="val 3265"/>
            </a:avLst>
          </a:prstGeom>
          <a:solidFill>
            <a:srgbClr val="243A4D"/>
          </a:solidFill>
          <a:ln/>
        </p:spPr>
      </p:sp>
      <p:sp>
        <p:nvSpPr>
          <p:cNvPr id="12" name="Shape 9"/>
          <p:cNvSpPr/>
          <p:nvPr/>
        </p:nvSpPr>
        <p:spPr>
          <a:xfrm>
            <a:off x="4645152" y="3767328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024" y="3886200"/>
            <a:ext cx="219456" cy="21945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645152" y="437083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Anschlussfähig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4645152" y="4754880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Muster decken sich mit der Forschung zu Beteiligung, Mobilisierung und Kooperation.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8138160" y="3520440"/>
            <a:ext cx="3611880" cy="2240280"/>
          </a:xfrm>
          <a:prstGeom prst="roundRect">
            <a:avLst>
              <a:gd name="adj" fmla="val 3265"/>
            </a:avLst>
          </a:prstGeom>
          <a:solidFill>
            <a:srgbClr val="243A4D"/>
          </a:solidFill>
          <a:ln/>
        </p:spPr>
      </p:sp>
      <p:sp>
        <p:nvSpPr>
          <p:cNvPr id="17" name="Shape 13"/>
          <p:cNvSpPr/>
          <p:nvPr/>
        </p:nvSpPr>
        <p:spPr>
          <a:xfrm>
            <a:off x="8394192" y="3767328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3064" y="3886200"/>
            <a:ext cx="219456" cy="21945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394192" y="437083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Nächster Schritt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8394192" y="4754880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Fremdwahrnehmungen mit den Selbstauskünften der Jugendlichen ergänzen – via Workshops &amp; Straßengespräche.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640080" y="5989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Vielen Dank — Fragen &amp; Diskussion willkommen.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REFERENZEN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Verwendete Quellen (APA 7)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600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Ansell, C., &amp; Gash, A. (2008). Collaborative governance in theory and practice. JPART, 18(4), 543–571.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Arnstein, S. R. (1969). A ladder of citizen participation. JAIP, 35(4), 216–224.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Augsberger, A., Collins, M. E., &amp; Howard, R. C. (2024). The global context of youth engagement: A scoping review of youth councils. CYSR, 156, 107349.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Brady, H. E., Verba, S., &amp; Schlozman, K. L. (1995). Beyond SES: A resource model of political participation. APSR, 89(2), 271–294.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Emerson, K., Nabatchi, T., &amp; Balogh, S. (2012). An integrative framework for collaborative governance. JPART, 22(1), 1–29.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Fung, A. (2006). Varieties of participation in complex governance. PAR, 66(Suppl. 1), 66–75.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Iyengar, S., Sood, G., &amp; Lelkes, Y. (2012). Affect, not ideology: A social identity perspective on polarization. POQ, 76(3), 405–431.</a:t>
            </a:r>
            <a:endParaRPr lang="en-US" sz="860" dirty="0"/>
          </a:p>
        </p:txBody>
      </p:sp>
      <p:sp>
        <p:nvSpPr>
          <p:cNvPr id="5" name="Text 3"/>
          <p:cNvSpPr/>
          <p:nvPr/>
        </p:nvSpPr>
        <p:spPr>
          <a:xfrm>
            <a:off x="4434840" y="1600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Krippendorff, K. (2004). Content analysis: An introduction to its methodology (2nd ed.). Sage.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Lazer, D. M. J., et al. (2018). The science of fake news. Science, 359(6380), 1094–1096.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Lundy, L. (2018). In defence of tokenism? Implementing children's right to participate in collective decision-making. Childhood, 25(3), 340–354.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Mayring, P. (2014/2015). Qualitative Inhaltsanalyse: Grundlagen und Techniken (12. Aufl.). Beltz.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McCoy, J., Rahman, T., &amp; Somer, M. (2018). Polarization and the global crisis of democracy. American Behavioral Scientist, 62(1), 16–42.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Provan, K. G., &amp; Kenis, P. (2008). Modes of network governance: Structure, management, and effectiveness. JPART, 18(2), 229–252.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Quent, M., &amp; Stein, C. (2026). Radicalized by TikTok and Co.? ZRex, 6(1), 36–55.</a:t>
            </a:r>
            <a:endParaRPr lang="en-US" sz="860" dirty="0"/>
          </a:p>
        </p:txBody>
      </p:sp>
      <p:sp>
        <p:nvSpPr>
          <p:cNvPr id="6" name="Text 4"/>
          <p:cNvSpPr/>
          <p:nvPr/>
        </p:nvSpPr>
        <p:spPr>
          <a:xfrm>
            <a:off x="8366760" y="1600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Deth, J. (2014). A conceptual map of political participation. Acta Politica, 49, 349–367.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Ingen, E., &amp; van der Meer, T. (2016). Schools or pools of democracy? Political Behavior, 38, 83–103.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Vogel, R., et al. (2022). Cross-sector partnerships: Mapping the field and advancing an institutional approach. IJMR, 24(3), 394–414.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Witzel, A. (2000). The problem-centred interview. FQS, 1(1).</a:t>
            </a:r>
            <a:endParaRPr lang="en-US" sz="860" dirty="0"/>
          </a:p>
          <a:p>
            <a:pPr indent="0" marL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86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Zick, A., Wolf, C., Küpper, B., et al. (2008). The syndrome of group-focused enmity. Journal of Social Issues, 64(2), 363–383.</a:t>
            </a:r>
            <a:endParaRPr lang="en-US" sz="860" dirty="0"/>
          </a:p>
        </p:txBody>
      </p:sp>
      <p:sp>
        <p:nvSpPr>
          <p:cNvPr id="7" name="Text 5"/>
          <p:cNvSpPr/>
          <p:nvPr/>
        </p:nvSpPr>
        <p:spPr>
          <a:xfrm>
            <a:off x="502920" y="6309360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Vollständige Referenzliste inkl. weiterführender Literatur im Projektbericht (Assignment 16).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PROBLEMSTELLUNG &amp; ZIELSETZUNG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Warum lokale Demokratieförderung Wissen über sich selbst braucht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6446520" cy="1298448"/>
          </a:xfrm>
          <a:prstGeom prst="roundRect">
            <a:avLst>
              <a:gd name="adj" fmla="val 5634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203911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0392" y="2157984"/>
            <a:ext cx="219456" cy="2194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911096"/>
            <a:ext cx="5440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Druck auf die Demokratie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371600" y="2240280"/>
            <a:ext cx="5440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Polarisierung, Desinformation und gruppenbezogene Abwertung belasten Vertrauen und Kooperation – besonders dort, wo Demokratie alltäglich gelebt wird: lokal.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502920" y="3200400"/>
            <a:ext cx="6446520" cy="1298448"/>
          </a:xfrm>
          <a:prstGeom prst="roundRect">
            <a:avLst>
              <a:gd name="adj" fmla="val 5634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731520" y="345643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92" y="3575304"/>
            <a:ext cx="219456" cy="21945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71600" y="3328416"/>
            <a:ext cx="5440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Pauschale Konzepte greifen zu kurz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371600" y="3657600"/>
            <a:ext cx="5440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Wirksame Demokratieförderung muss die sozialen, kulturellen und politischen Besonderheiten des Raumes kennen.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502920" y="4617720"/>
            <a:ext cx="6446520" cy="1298448"/>
          </a:xfrm>
          <a:prstGeom prst="roundRect">
            <a:avLst>
              <a:gd name="adj" fmla="val 5634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31520" y="487375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" y="4992624"/>
            <a:ext cx="219456" cy="21945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71600" y="4745736"/>
            <a:ext cx="5440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Bedarf des Projektpartners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1371600" y="5074920"/>
            <a:ext cx="5440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Partnerschaft für Demokratie benötigt eine empirische Grundlage für ein bedarfsorientiertes Handlungskonzept.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7269480" y="1783080"/>
            <a:ext cx="4389120" cy="4178808"/>
          </a:xfrm>
          <a:prstGeom prst="roundRect">
            <a:avLst>
              <a:gd name="adj" fmla="val 1751"/>
            </a:avLst>
          </a:prstGeom>
          <a:solidFill>
            <a:srgbClr val="1B2A3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7543800" y="2057400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559" y="2188159"/>
            <a:ext cx="241402" cy="24140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183880" y="21031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Projektziel</a:t>
            </a:r>
            <a:endParaRPr lang="en-US" sz="1800" dirty="0"/>
          </a:p>
        </p:txBody>
      </p:sp>
      <p:sp>
        <p:nvSpPr>
          <p:cNvPr id="23" name="Text 17"/>
          <p:cNvSpPr/>
          <p:nvPr/>
        </p:nvSpPr>
        <p:spPr>
          <a:xfrm>
            <a:off x="7543800" y="2697480"/>
            <a:ext cx="3886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 wissenschaftlicher Basis sichtbar machen:</a:t>
            </a:r>
            <a:endParaRPr lang="en-US" sz="1250" dirty="0"/>
          </a:p>
        </p:txBody>
      </p:sp>
      <p:sp>
        <p:nvSpPr>
          <p:cNvPr id="24" name="Text 18"/>
          <p:cNvSpPr/>
          <p:nvPr/>
        </p:nvSpPr>
        <p:spPr>
          <a:xfrm>
            <a:off x="7589520" y="3154680"/>
            <a:ext cx="38862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DDE6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Ausgangslage demokratischer Teilhabe erfassen</a:t>
            </a:r>
            <a:endParaRPr lang="en-US" sz="1300" dirty="0"/>
          </a:p>
          <a:p>
            <a:pPr marL="177800" indent="-1778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DDE6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Strukturelle &amp; soziale Problemfelder identifizieren</a:t>
            </a:r>
            <a:endParaRPr lang="en-US" sz="1300" dirty="0"/>
          </a:p>
          <a:p>
            <a:pPr marL="177800" indent="-1778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DDE6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Ressourcen, Netzwerke &amp; Potenziale aufzeigen</a:t>
            </a:r>
            <a:endParaRPr lang="en-US" sz="1300" dirty="0"/>
          </a:p>
          <a:p>
            <a:pPr marL="177800" indent="-1778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DDE6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Impulse für die strategische Ausrichtung ableiten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7589520" y="5440680"/>
            <a:ext cx="3886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9FB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Handlungsempfehlungen – die Entscheidung über Maßnahmen liegt beim Auftraggeber.</a:t>
            </a:r>
            <a:endParaRPr lang="en-US" sz="1050" dirty="0"/>
          </a:p>
        </p:txBody>
      </p:sp>
      <p:sp>
        <p:nvSpPr>
          <p:cNvPr id="26" name="Text 20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27" name="Text 21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LITERATUR &amp; EMPIRISCHE FRAGESTELLUNG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Demokratieförderung als mehrdimensionales Handlungsfeld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58952" y="2011680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2130552"/>
            <a:ext cx="219456" cy="2194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58952" y="26060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Teilhabe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58952" y="301752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 das Angebot, sondern reale Einflussmöglichkeiten entscheiden über Wirkung.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758952" y="3822192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Deth 2014 · Fung 2006 · Arnstein 1969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4251960" y="178308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07992" y="2011680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864" y="2130552"/>
            <a:ext cx="219456" cy="21945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07992" y="26060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Herausforderungen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507992" y="301752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Polarisierung, Desinformation und gruppenbezogene Abwertung erodieren Vertrauen.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4507992" y="3822192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McCoy 2018 · Iyengar 2012 · Zick 2008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8001000" y="178308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257032" y="2011680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5904" y="2130552"/>
            <a:ext cx="219456" cy="21945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257032" y="26060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Ressourcen &amp; Netzwerke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8257032" y="301752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Kooperation entsteht nicht voraussetzungslos – Governance-Form &amp; Anreize zählen.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8257032" y="3822192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Ansell &amp; Gash 2008 · Provan &amp; Kenis 2008</a:t>
            </a:r>
            <a:endParaRPr lang="en-US" sz="900" dirty="0"/>
          </a:p>
        </p:txBody>
      </p:sp>
      <p:sp>
        <p:nvSpPr>
          <p:cNvPr id="22" name="Shape 17"/>
          <p:cNvSpPr/>
          <p:nvPr/>
        </p:nvSpPr>
        <p:spPr>
          <a:xfrm>
            <a:off x="502920" y="4343400"/>
            <a:ext cx="11155680" cy="1600200"/>
          </a:xfrm>
          <a:prstGeom prst="roundRect">
            <a:avLst>
              <a:gd name="adj" fmla="val 4571"/>
            </a:avLst>
          </a:prstGeom>
          <a:solidFill>
            <a:srgbClr val="0E7C7B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4617720"/>
            <a:ext cx="457200" cy="45720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417320" y="45262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Empirische Forschungsfrage</a:t>
            </a:r>
            <a:endParaRPr lang="en-US" sz="1250" dirty="0"/>
          </a:p>
        </p:txBody>
      </p:sp>
      <p:sp>
        <p:nvSpPr>
          <p:cNvPr id="25" name="Text 19"/>
          <p:cNvSpPr/>
          <p:nvPr/>
        </p:nvSpPr>
        <p:spPr>
          <a:xfrm>
            <a:off x="1417320" y="4846320"/>
            <a:ext cx="99669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lokalen Herausforderungen, Ressourcen und Bedarfe der Demokratieförderung nehmen zentrale Akteur:innen im Landkreis GAP wahr – und welche Ansatzpunkte ergeben sich daraus für ein bedarfsorientiertes Handlungskonzept?</a:t>
            </a:r>
            <a:endParaRPr lang="en-US" sz="1550" dirty="0"/>
          </a:p>
        </p:txBody>
      </p:sp>
      <p:sp>
        <p:nvSpPr>
          <p:cNvPr id="26" name="Text 20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27" name="Text 21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METHODIK &amp; OPERATIONALISIERUNG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Qualitatives, explorativ-partizipatives Design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" y="1947672"/>
            <a:ext cx="219456" cy="2194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73736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188720" y="205740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Qualitativ, explorativ, partizipativ – kontextsensible Rekonstruktion von Wahrnehmungen statt Variablenmessung.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548640" y="290779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" y="3026664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88720" y="2816352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1188720" y="3136392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 Sampling (Krippendorff 2004): informationsreiche Schlüsselakteur:innen, ausgewählt über eine Liste der Partnerschaft für Demokratie.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548640" y="3986784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4105656"/>
            <a:ext cx="219456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88720" y="3895344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Erhebung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1188720" y="4215384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Leitfadengestützte Interviews (problemzentriert, Witzel 2000); 3 Themenblöcke; per Teams &amp; Telefon; transkribiert &amp; pseudonymisiert.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548640" y="5065776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" y="5184648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188720" y="4974336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Auswertung</a:t>
            </a:r>
            <a:endParaRPr lang="en-US" sz="1500" dirty="0"/>
          </a:p>
        </p:txBody>
      </p:sp>
      <p:sp>
        <p:nvSpPr>
          <p:cNvPr id="19" name="Text 13"/>
          <p:cNvSpPr/>
          <p:nvPr/>
        </p:nvSpPr>
        <p:spPr>
          <a:xfrm>
            <a:off x="1188720" y="5294376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 Inhaltsanalyse nach Mayring (2014/15) mit deduktivem Kategoriensystem, softwaregestützt in MAXQDA.</a:t>
            </a:r>
            <a:endParaRPr lang="en-US" sz="1150" dirty="0"/>
          </a:p>
        </p:txBody>
      </p:sp>
      <p:sp>
        <p:nvSpPr>
          <p:cNvPr id="20" name="Shape 14"/>
          <p:cNvSpPr/>
          <p:nvPr/>
        </p:nvSpPr>
        <p:spPr>
          <a:xfrm>
            <a:off x="7406640" y="1783080"/>
            <a:ext cx="4251960" cy="4160520"/>
          </a:xfrm>
          <a:prstGeom prst="roundRect">
            <a:avLst>
              <a:gd name="adj" fmla="val 1758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Text 15"/>
          <p:cNvSpPr/>
          <p:nvPr/>
        </p:nvSpPr>
        <p:spPr>
          <a:xfrm>
            <a:off x="7680960" y="1965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Datenbasis</a:t>
            </a:r>
            <a:endParaRPr lang="en-US" sz="1600" dirty="0"/>
          </a:p>
        </p:txBody>
      </p:sp>
      <p:sp>
        <p:nvSpPr>
          <p:cNvPr id="22" name="Text 16"/>
          <p:cNvSpPr/>
          <p:nvPr/>
        </p:nvSpPr>
        <p:spPr>
          <a:xfrm>
            <a:off x="7635240" y="2331720"/>
            <a:ext cx="1371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0E7C7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6000" dirty="0"/>
          </a:p>
        </p:txBody>
      </p:sp>
      <p:sp>
        <p:nvSpPr>
          <p:cNvPr id="23" name="Text 17"/>
          <p:cNvSpPr/>
          <p:nvPr/>
        </p:nvSpPr>
        <p:spPr>
          <a:xfrm>
            <a:off x="8869680" y="25146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Expert:innen-Interviews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07.04. – 21.05.2026 · ca. 18–30 Min.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7680960" y="3429000"/>
            <a:ext cx="3703320" cy="0"/>
          </a:xfrm>
          <a:prstGeom prst="line">
            <a:avLst/>
          </a:prstGeom>
          <a:noFill/>
          <a:ln w="12700">
            <a:solidFill>
              <a:srgbClr val="DCE4E7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7680960" y="35204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Abgedeckte Sektoren</a:t>
            </a:r>
            <a:endParaRPr lang="en-US" sz="1150" dirty="0"/>
          </a:p>
        </p:txBody>
      </p:sp>
      <p:sp>
        <p:nvSpPr>
          <p:cNvPr id="26" name="Text 20"/>
          <p:cNvSpPr/>
          <p:nvPr/>
        </p:nvSpPr>
        <p:spPr>
          <a:xfrm>
            <a:off x="7818120" y="3840480"/>
            <a:ext cx="3657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Jugend(sozial)arbeit</a:t>
            </a:r>
            <a:endParaRPr lang="en-US" sz="12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Verwaltung</a:t>
            </a:r>
            <a:endParaRPr lang="en-US" sz="12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Zivilgesellschaft</a:t>
            </a:r>
            <a:endParaRPr lang="en-US" sz="12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Sicherheitsbehörde</a:t>
            </a:r>
            <a:endParaRPr lang="en-US" sz="12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 / PfD-Gremium</a:t>
            </a:r>
            <a:endParaRPr lang="en-US" sz="1250" dirty="0"/>
          </a:p>
        </p:txBody>
      </p:sp>
      <p:sp>
        <p:nvSpPr>
          <p:cNvPr id="27" name="Text 21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28" name="Text 22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ERGEBNISSE · INFORMATIONSQUELLEN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Wer wurde befragt?</a:t>
            </a:r>
            <a:endParaRPr lang="en-US" sz="3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783080"/>
          <a:ext cx="1115568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3657600"/>
                <a:gridCol w="2606040"/>
                <a:gridCol w="2057400"/>
                <a:gridCol w="1920240"/>
              </a:tblGrid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3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Rolle / Funktion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3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Sektor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3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 / Datum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3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Soziodemografie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3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Streetwork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Jugend(sozial)arbeit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Teams · 07.04.26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 · 32 J. · Bachelor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Int2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Jugendzentrum &amp; Gemeindejugendpflege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Jugendarbeit / Verwaltung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Teams · 16.04.26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 · 35 J.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Int3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Sachgebietsleiter Amt für Kinder, Jugend &amp; Familie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Verwaltung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Teams · 16.04.26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 · 51 J.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Int4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Jugendsprecher Naturfreunde · Kreisjugendring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Zivilgesellschaft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Teams · 29.04.26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 · 27 J.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Int5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Leiter einer Polizeiinspektion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Sicherheitsbehörde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Telefon · 22.04.26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 · 61 J.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Vorsitzender Partnerschaft für Demokratie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Verwaltung / Politik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Telefon · 21.05.26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B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 · 71 J.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8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02920" y="5806440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Gemeinsamer Nenner:  </a:t>
            </a:r>
            <a:pPr indent="0" marL="0">
              <a:buNone/>
            </a:pPr>
            <a:r>
              <a:rPr lang="en-US" sz="1200" i="1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ausgeprägter Fokus auf Kinder &amp; Jugendliche als zentrale Zielgruppe; Int5 und Int6 ordnen breiter gesamtgesellschaftlich ein.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ERGEBNISSE · KERNBEFUND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ERGEBNISSE · KERNBEFUND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777240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Das Angebot ist da – die Wirkung nicht von selbst</a:t>
            </a:r>
            <a:endParaRPr lang="en-US" sz="3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87452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783080"/>
            <a:ext cx="9875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Die Formate sind vorhanden, aber ein bisschen weit weg von Kindern und Jugendlichen … theoretisch vielleicht vorhanden, aber praktisch einfach nicht genutzt.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554480" y="32004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Sachgebietsleiter Jugendamt (Int3, Z. 41–46)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02920" y="397764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243A4D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41605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Vorhanden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795528" y="4572000"/>
            <a:ext cx="1005840" cy="0"/>
          </a:xfrm>
          <a:prstGeom prst="line">
            <a:avLst/>
          </a:prstGeom>
          <a:noFill/>
          <a:ln w="25400">
            <a:solidFill>
              <a:srgbClr val="0E7C7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77240" y="4709160"/>
            <a:ext cx="31089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Jugendzentren, Kinder- &amp; Jugendvertretungen, Vereine – als funktionierende Räume genannt.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251960" y="397764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243A4D"/>
          </a:solidFill>
          <a:ln/>
        </p:spPr>
      </p:sp>
      <p:sp>
        <p:nvSpPr>
          <p:cNvPr id="13" name="Text 10"/>
          <p:cNvSpPr/>
          <p:nvPr/>
        </p:nvSpPr>
        <p:spPr>
          <a:xfrm>
            <a:off x="4526280" y="41605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Aber selektiv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4544568" y="4572000"/>
            <a:ext cx="1005840" cy="0"/>
          </a:xfrm>
          <a:prstGeom prst="line">
            <a:avLst/>
          </a:prstGeom>
          <a:noFill/>
          <a:ln w="25400">
            <a:solidFill>
              <a:srgbClr val="0E7C7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26280" y="4709160"/>
            <a:ext cx="31089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beteiligen sich vor allem Erwachsene und ohnehin Interessierte; die Zielgruppe bleibt passiv.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8001000" y="397764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243A4D"/>
          </a:solidFill>
          <a:ln/>
        </p:spPr>
      </p:sp>
      <p:sp>
        <p:nvSpPr>
          <p:cNvPr id="17" name="Text 14"/>
          <p:cNvSpPr/>
          <p:nvPr/>
        </p:nvSpPr>
        <p:spPr>
          <a:xfrm>
            <a:off x="8275320" y="41605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Bedingung</a:t>
            </a:r>
            <a:endParaRPr lang="en-US" sz="1500" dirty="0"/>
          </a:p>
        </p:txBody>
      </p:sp>
      <p:sp>
        <p:nvSpPr>
          <p:cNvPr id="18" name="Shape 15"/>
          <p:cNvSpPr/>
          <p:nvPr/>
        </p:nvSpPr>
        <p:spPr>
          <a:xfrm>
            <a:off x="8293608" y="4572000"/>
            <a:ext cx="1005840" cy="0"/>
          </a:xfrm>
          <a:prstGeom prst="line">
            <a:avLst/>
          </a:prstGeom>
          <a:noFill/>
          <a:ln w="25400">
            <a:solidFill>
              <a:srgbClr val="0E7C7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75320" y="4709160"/>
            <a:ext cx="31089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C9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Reale Mitbestimmung nötig – ein Gremium, das „nur zuhören darf“, verliert schnell an Interesse.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502920" y="647395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E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Quellen: Int1–Int6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E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ERGEBNISSE · KATEGORIEN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Befunde entlang des Kategoriensystems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3611880" cy="4160520"/>
          </a:xfrm>
          <a:prstGeom prst="roundRect">
            <a:avLst>
              <a:gd name="adj" fmla="val 2025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58952" y="2011680"/>
            <a:ext cx="457200" cy="457200"/>
          </a:xfrm>
          <a:prstGeom prst="ellipse">
            <a:avLst/>
          </a:prstGeom>
          <a:solidFill>
            <a:srgbClr val="E0A45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2130552"/>
            <a:ext cx="219456" cy="2194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202996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Herausforderungen</a:t>
            </a:r>
            <a:endParaRPr lang="en-US" sz="1550" dirty="0"/>
          </a:p>
        </p:txBody>
      </p:sp>
      <p:sp>
        <p:nvSpPr>
          <p:cNvPr id="8" name="Shape 5"/>
          <p:cNvSpPr/>
          <p:nvPr/>
        </p:nvSpPr>
        <p:spPr>
          <a:xfrm>
            <a:off x="758952" y="2606040"/>
            <a:ext cx="3108960" cy="0"/>
          </a:xfrm>
          <a:prstGeom prst="line">
            <a:avLst/>
          </a:prstGeom>
          <a:noFill/>
          <a:ln w="25400">
            <a:solidFill>
              <a:srgbClr val="E0A45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77240" y="2743200"/>
            <a:ext cx="315468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Rechtsextreme Ansprache von 14–16-Jährigen (Aufkleber, Kleingruppen)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Sozialräumliche Spaltung: Alteingesessene vs. Zugezogene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Soziale Medien als Treiber; auffälliges U18-AfD-Ergebnis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Demografische Alterung &amp; touristischer Charakter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251960" y="1783080"/>
            <a:ext cx="3611880" cy="4160520"/>
          </a:xfrm>
          <a:prstGeom prst="roundRect">
            <a:avLst>
              <a:gd name="adj" fmla="val 2025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07992" y="2011680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864" y="2130552"/>
            <a:ext cx="219456" cy="21945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074920" y="202996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Ressourcen</a:t>
            </a:r>
            <a:endParaRPr lang="en-US" sz="1550" dirty="0"/>
          </a:p>
        </p:txBody>
      </p:sp>
      <p:sp>
        <p:nvSpPr>
          <p:cNvPr id="14" name="Shape 10"/>
          <p:cNvSpPr/>
          <p:nvPr/>
        </p:nvSpPr>
        <p:spPr>
          <a:xfrm>
            <a:off x="4507992" y="2606040"/>
            <a:ext cx="3108960" cy="0"/>
          </a:xfrm>
          <a:prstGeom prst="line">
            <a:avLst/>
          </a:prstGeom>
          <a:noFill/>
          <a:ln w="25400">
            <a:solidFill>
              <a:srgbClr val="0E7C7B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4526280" y="2743200"/>
            <a:ext cx="315468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Etabliert: Kreisjugendring, kommunale Jugendarbeit, PfD, Jugendzentren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Werdenfels Bündnis als zivilgesellschaftlicher Akteur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Practice: „Schule ohne Rassismus“, Demokratiereferat Murnau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Lücke: selbstbestimmte, jugendgeleitete offene Räume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8001000" y="1783080"/>
            <a:ext cx="3611880" cy="4160520"/>
          </a:xfrm>
          <a:prstGeom prst="roundRect">
            <a:avLst>
              <a:gd name="adj" fmla="val 2025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257032" y="2011680"/>
            <a:ext cx="457200" cy="457200"/>
          </a:xfrm>
          <a:prstGeom prst="ellipse">
            <a:avLst/>
          </a:prstGeom>
          <a:solidFill>
            <a:srgbClr val="0A5A59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5904" y="2130552"/>
            <a:ext cx="219456" cy="21945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823960" y="202996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Kooperation &amp; Wirkung</a:t>
            </a:r>
            <a:endParaRPr lang="en-US" sz="1550" dirty="0"/>
          </a:p>
        </p:txBody>
      </p:sp>
      <p:sp>
        <p:nvSpPr>
          <p:cNvPr id="20" name="Shape 15"/>
          <p:cNvSpPr/>
          <p:nvPr/>
        </p:nvSpPr>
        <p:spPr>
          <a:xfrm>
            <a:off x="8257032" y="2606040"/>
            <a:ext cx="3108960" cy="0"/>
          </a:xfrm>
          <a:prstGeom prst="line">
            <a:avLst/>
          </a:prstGeom>
          <a:noFill/>
          <a:ln w="25400">
            <a:solidFill>
              <a:srgbClr val="0A5A59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8275320" y="2743200"/>
            <a:ext cx="315468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Vernetzung heterogen – teils „nicht vorhanden“ (Konkurrenz um Mittel)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Angebote erreichen v. a. bereits Interessierte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als ausbaufähige Zugangslücke</a:t>
            </a:r>
            <a:endParaRPr lang="en-US" sz="11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Erfolgsmaßstäbe uneinheitlich (U18-Wahl, Projektzahlen, Präsenz)</a:t>
            </a:r>
            <a:endParaRPr lang="en-US" sz="1150" dirty="0"/>
          </a:p>
        </p:txBody>
      </p:sp>
      <p:sp>
        <p:nvSpPr>
          <p:cNvPr id="22" name="Text 17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23" name="Text 18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ERGEBNISSE · VERTIEFUNG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Vernetzung: dasselbe Feld, gegensätzliche Wahrnehmung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532120" cy="1783080"/>
          </a:xfrm>
          <a:prstGeom prst="roundRect">
            <a:avLst>
              <a:gd name="adj" fmla="val 4103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2075688"/>
            <a:ext cx="201168" cy="201168"/>
          </a:xfrm>
          <a:prstGeom prst="ellipse">
            <a:avLst/>
          </a:prstGeom>
          <a:solidFill>
            <a:srgbClr val="E0A458"/>
          </a:solidFill>
          <a:ln/>
        </p:spPr>
      </p:sp>
      <p:sp>
        <p:nvSpPr>
          <p:cNvPr id="6" name="Text 4"/>
          <p:cNvSpPr/>
          <p:nvPr/>
        </p:nvSpPr>
        <p:spPr>
          <a:xfrm>
            <a:off x="1069848" y="2002536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8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Streetwork · Int1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95528" y="2404872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50" i="1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„Die Vernetzung ist teils gar nicht vorhanden – aus einer Konkurrenzhaltung um Mittel heraus.“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95528" y="3227832"/>
            <a:ext cx="4937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148–162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6126480" y="1783080"/>
            <a:ext cx="5532120" cy="1783080"/>
          </a:xfrm>
          <a:prstGeom prst="roundRect">
            <a:avLst>
              <a:gd name="adj" fmla="val 4103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2075688"/>
            <a:ext cx="201168" cy="201168"/>
          </a:xfrm>
          <a:prstGeom prst="ellipse">
            <a:avLst/>
          </a:prstGeom>
          <a:solidFill>
            <a:srgbClr val="0E7C7B"/>
          </a:solidFill>
          <a:ln/>
        </p:spPr>
      </p:sp>
      <p:sp>
        <p:nvSpPr>
          <p:cNvPr id="11" name="Text 9"/>
          <p:cNvSpPr/>
          <p:nvPr/>
        </p:nvSpPr>
        <p:spPr>
          <a:xfrm>
            <a:off x="6693408" y="2002536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Polizei · Int5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19088" y="2404872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50" i="1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„Die behördeninterne Vernetzung über persönliche Kontakte ist sehr gut.“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419088" y="3227832"/>
            <a:ext cx="4937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162–176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02920" y="3703320"/>
            <a:ext cx="5532120" cy="1783080"/>
          </a:xfrm>
          <a:prstGeom prst="roundRect">
            <a:avLst>
              <a:gd name="adj" fmla="val 4103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77240" y="3995928"/>
            <a:ext cx="201168" cy="201168"/>
          </a:xfrm>
          <a:prstGeom prst="ellipse">
            <a:avLst/>
          </a:prstGeom>
          <a:solidFill>
            <a:srgbClr val="E0A458"/>
          </a:solidFill>
          <a:ln/>
        </p:spPr>
      </p:sp>
      <p:sp>
        <p:nvSpPr>
          <p:cNvPr id="16" name="Text 14"/>
          <p:cNvSpPr/>
          <p:nvPr/>
        </p:nvSpPr>
        <p:spPr>
          <a:xfrm>
            <a:off x="1069848" y="3922776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8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Jugendzentrum · Int2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95528" y="4325112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50" i="1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„Gemeindeintern sehr gut – aber holpriger Draht zu Schulamt, Landratsamt und kommunaler Jugendarbeit.“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795528" y="5148072"/>
            <a:ext cx="4937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255–283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126480" y="3703320"/>
            <a:ext cx="5532120" cy="1783080"/>
          </a:xfrm>
          <a:prstGeom prst="roundRect">
            <a:avLst>
              <a:gd name="adj" fmla="val 4103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3995928"/>
            <a:ext cx="201168" cy="201168"/>
          </a:xfrm>
          <a:prstGeom prst="ellipse">
            <a:avLst/>
          </a:prstGeom>
          <a:solidFill>
            <a:srgbClr val="0E7C7B"/>
          </a:solidFill>
          <a:ln/>
        </p:spPr>
      </p:sp>
      <p:sp>
        <p:nvSpPr>
          <p:cNvPr id="21" name="Text 19"/>
          <p:cNvSpPr/>
          <p:nvPr/>
        </p:nvSpPr>
        <p:spPr>
          <a:xfrm>
            <a:off x="6693408" y="3922776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Verwaltung · Int3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19088" y="4325112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250" i="1" dirty="0">
                <a:solidFill>
                  <a:srgbClr val="3342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„Durch die vorhandenen Institutionen gegeben und insgesamt gut – „sehr gut“ wäre übertrieben.“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19088" y="5148072"/>
            <a:ext cx="4937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133–139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02920" y="5669280"/>
            <a:ext cx="11155680" cy="777240"/>
          </a:xfrm>
          <a:prstGeom prst="roundRect">
            <a:avLst>
              <a:gd name="adj" fmla="val 9412"/>
            </a:avLst>
          </a:prstGeom>
          <a:solidFill>
            <a:srgbClr val="1B2A3A"/>
          </a:solidFill>
          <a:ln/>
        </p:spPr>
      </p:sp>
      <p:sp>
        <p:nvSpPr>
          <p:cNvPr id="25" name="Text 23"/>
          <p:cNvSpPr/>
          <p:nvPr/>
        </p:nvSpPr>
        <p:spPr>
          <a:xfrm>
            <a:off x="777240" y="5779008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E0A4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Muster:  </a:t>
            </a:r>
            <a:pPr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Persönliche Nähe stärkt die Vernetzung – die sektorübergreifende Zusammenarbeit bleibt heterogen und ist von Konkurrenz um Mittel überlagert.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· DISKUSSION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Die lokalen Muster sind keine Einzelfälle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532120" cy="2011680"/>
          </a:xfrm>
          <a:prstGeom prst="roundRect">
            <a:avLst>
              <a:gd name="adj" fmla="val 3636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58952" y="203911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2157984"/>
            <a:ext cx="219456" cy="2194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2039112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Passung &amp; reale Mitbestimmung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777240" y="2569464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„Weit weg von Jugendlichen“ bestätigt die Theorie: nicht das Format, sondern der Grad realer Einflussmöglichkeit entscheidet.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777240" y="3447288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Arnstein 1969 · Fung 2006 · Lundy 2018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6126480" y="1783080"/>
            <a:ext cx="5532120" cy="2011680"/>
          </a:xfrm>
          <a:prstGeom prst="roundRect">
            <a:avLst>
              <a:gd name="adj" fmla="val 3636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382512" y="203911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1384" y="2157984"/>
            <a:ext cx="219456" cy="21945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995160" y="2039112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Strukturelle Selektivität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6400800" y="2569464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Dass v. a. Interessierte erreicht werden, ist erwartbar: Selbstselektion &amp; ungleiche Ressourcen, kein bloßes Umsetzungsdefizit.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6400800" y="3447288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Brady et al. 1995 · van Ingen &amp; van der Meer 2016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502920" y="3931920"/>
            <a:ext cx="5532120" cy="2011680"/>
          </a:xfrm>
          <a:prstGeom prst="roundRect">
            <a:avLst>
              <a:gd name="adj" fmla="val 3636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758952" y="418795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" y="4306824"/>
            <a:ext cx="219456" cy="21945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71600" y="4187952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Soziale Medien – differenziert</a:t>
            </a:r>
            <a:endParaRPr lang="en-US" sz="1450" dirty="0"/>
          </a:p>
        </p:txBody>
      </p:sp>
      <p:sp>
        <p:nvSpPr>
          <p:cNvPr id="20" name="Text 15"/>
          <p:cNvSpPr/>
          <p:nvPr/>
        </p:nvSpPr>
        <p:spPr>
          <a:xfrm>
            <a:off x="777240" y="4718304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Realer Mechanismus, aber kausale Rolle einzelner Plattformen wird überzeichnet; TikTok kein Sonder-Beschleuniger.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777240" y="5596128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Lazer 2018 · Quent &amp; Stein 2026</a:t>
            </a:r>
            <a:endParaRPr lang="en-US" sz="900" dirty="0"/>
          </a:p>
        </p:txBody>
      </p:sp>
      <p:sp>
        <p:nvSpPr>
          <p:cNvPr id="22" name="Shape 17"/>
          <p:cNvSpPr/>
          <p:nvPr/>
        </p:nvSpPr>
        <p:spPr>
          <a:xfrm>
            <a:off x="6126480" y="3931920"/>
            <a:ext cx="5532120" cy="2011680"/>
          </a:xfrm>
          <a:prstGeom prst="roundRect">
            <a:avLst>
              <a:gd name="adj" fmla="val 3636"/>
            </a:avLst>
          </a:prstGeom>
          <a:solidFill>
            <a:srgbClr val="F4F7F8"/>
          </a:solidFill>
          <a:ln w="12700">
            <a:solidFill>
              <a:srgbClr val="DCE4E7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6382512" y="4187952"/>
            <a:ext cx="457200" cy="457200"/>
          </a:xfrm>
          <a:prstGeom prst="ellipse">
            <a:avLst/>
          </a:prstGeom>
          <a:solidFill>
            <a:srgbClr val="0E7C7B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1384" y="4306824"/>
            <a:ext cx="219456" cy="219456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6995160" y="4187952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Kooperation als Anreizfrage</a:t>
            </a:r>
            <a:endParaRPr lang="en-US" sz="1450" dirty="0"/>
          </a:p>
        </p:txBody>
      </p:sp>
      <p:sp>
        <p:nvSpPr>
          <p:cNvPr id="26" name="Text 20"/>
          <p:cNvSpPr/>
          <p:nvPr/>
        </p:nvSpPr>
        <p:spPr>
          <a:xfrm>
            <a:off x="6400800" y="4718304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Konkurrenz trotz Ressourcenstärke: ohne Interdependenz &amp; Anreize fehlt der Auslöser sektorübergreifender Kooperation.</a:t>
            </a:r>
            <a:endParaRPr lang="en-US" sz="1150" dirty="0"/>
          </a:p>
        </p:txBody>
      </p:sp>
      <p:sp>
        <p:nvSpPr>
          <p:cNvPr id="27" name="Text 21"/>
          <p:cNvSpPr/>
          <p:nvPr/>
        </p:nvSpPr>
        <p:spPr>
          <a:xfrm>
            <a:off x="6400800" y="5596128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5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Emerson et al. 2012 · Vogel et al. 2022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502920" y="647395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Situations- &amp; Ressourcenanalyse Demokratieförderung · Landkreis Garmisch-Partenkirchen</a:t>
            </a:r>
            <a:endParaRPr lang="en-US" sz="850" dirty="0"/>
          </a:p>
        </p:txBody>
      </p:sp>
      <p:sp>
        <p:nvSpPr>
          <p:cNvPr id="29" name="Text 23"/>
          <p:cNvSpPr/>
          <p:nvPr/>
        </p:nvSpPr>
        <p:spPr>
          <a:xfrm>
            <a:off x="1133856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Situations- und Ressourcenanalyse Demokratieförderung GAP</dc:title>
  <dc:subject>PptxGenJS Presentation</dc:subject>
  <dc:creator>Kajetan Voss et al.</dc:creator>
  <cp:lastModifiedBy>Kajetan Voss et al.</cp:lastModifiedBy>
  <cp:revision>1</cp:revision>
  <dcterms:created xsi:type="dcterms:W3CDTF">2026-06-14T10:55:28Z</dcterms:created>
  <dcterms:modified xsi:type="dcterms:W3CDTF">2026-06-14T10:55:28Z</dcterms:modified>
</cp:coreProperties>
</file>